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Garet Bold" charset="1" panose="00000000000000000000"/>
      <p:regular r:id="rId17"/>
    </p:embeddedFont>
    <p:embeddedFont>
      <p:font typeface="Garet" charset="1" panose="00000000000000000000"/>
      <p:regular r:id="rId18"/>
    </p:embeddedFont>
    <p:embeddedFont>
      <p:font typeface="Alexandria Bold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5Ps6irGI.mp4>
</file>

<file path=ppt/media/image1.png>
</file>

<file path=ppt/media/image10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0.jpeg" Type="http://schemas.openxmlformats.org/officeDocument/2006/relationships/image"/><Relationship Id="rId7" Target="../media/VAG5Ps6irGI.mp4" Type="http://schemas.openxmlformats.org/officeDocument/2006/relationships/video"/><Relationship Id="rId8" Target="../media/VAG5Ps6irGI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5400000">
            <a:off x="13890343" y="5516388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4840371" y="6758253"/>
                </a:moveTo>
                <a:lnTo>
                  <a:pt x="0" y="6758253"/>
                </a:lnTo>
                <a:lnTo>
                  <a:pt x="0" y="0"/>
                </a:lnTo>
                <a:lnTo>
                  <a:pt x="4840371" y="0"/>
                </a:lnTo>
                <a:lnTo>
                  <a:pt x="4840371" y="675825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212327">
            <a:off x="-1633813" y="4706943"/>
            <a:ext cx="7684967" cy="7684967"/>
          </a:xfrm>
          <a:custGeom>
            <a:avLst/>
            <a:gdLst/>
            <a:ahLst/>
            <a:cxnLst/>
            <a:rect r="r" b="b" t="t" l="l"/>
            <a:pathLst>
              <a:path h="7684967" w="7684967">
                <a:moveTo>
                  <a:pt x="7684968" y="0"/>
                </a:moveTo>
                <a:lnTo>
                  <a:pt x="0" y="0"/>
                </a:lnTo>
                <a:lnTo>
                  <a:pt x="0" y="7684968"/>
                </a:lnTo>
                <a:lnTo>
                  <a:pt x="7684968" y="7684968"/>
                </a:lnTo>
                <a:lnTo>
                  <a:pt x="768496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-2020970" y="4706943"/>
            <a:ext cx="7684967" cy="7684967"/>
          </a:xfrm>
          <a:custGeom>
            <a:avLst/>
            <a:gdLst/>
            <a:ahLst/>
            <a:cxnLst/>
            <a:rect r="r" b="b" t="t" l="l"/>
            <a:pathLst>
              <a:path h="7684967" w="7684967">
                <a:moveTo>
                  <a:pt x="7684968" y="0"/>
                </a:moveTo>
                <a:lnTo>
                  <a:pt x="0" y="0"/>
                </a:lnTo>
                <a:lnTo>
                  <a:pt x="0" y="7684968"/>
                </a:lnTo>
                <a:lnTo>
                  <a:pt x="7684968" y="7684968"/>
                </a:lnTo>
                <a:lnTo>
                  <a:pt x="7684968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-176744">
            <a:off x="12281842" y="-3234705"/>
            <a:ext cx="6992792" cy="6992792"/>
          </a:xfrm>
          <a:custGeom>
            <a:avLst/>
            <a:gdLst/>
            <a:ahLst/>
            <a:cxnLst/>
            <a:rect r="r" b="b" t="t" l="l"/>
            <a:pathLst>
              <a:path h="6992792" w="6992792">
                <a:moveTo>
                  <a:pt x="0" y="6992792"/>
                </a:moveTo>
                <a:lnTo>
                  <a:pt x="6992792" y="6992792"/>
                </a:lnTo>
                <a:lnTo>
                  <a:pt x="6992792" y="0"/>
                </a:lnTo>
                <a:lnTo>
                  <a:pt x="0" y="0"/>
                </a:lnTo>
                <a:lnTo>
                  <a:pt x="0" y="699279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2348517" y="-3496396"/>
            <a:ext cx="6992792" cy="6992792"/>
          </a:xfrm>
          <a:custGeom>
            <a:avLst/>
            <a:gdLst/>
            <a:ahLst/>
            <a:cxnLst/>
            <a:rect r="r" b="b" t="t" l="l"/>
            <a:pathLst>
              <a:path h="6992792" w="6992792">
                <a:moveTo>
                  <a:pt x="0" y="6992792"/>
                </a:moveTo>
                <a:lnTo>
                  <a:pt x="6992792" y="6992792"/>
                </a:lnTo>
                <a:lnTo>
                  <a:pt x="6992792" y="0"/>
                </a:lnTo>
                <a:lnTo>
                  <a:pt x="0" y="0"/>
                </a:lnTo>
                <a:lnTo>
                  <a:pt x="0" y="6992792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208671" y="2365790"/>
            <a:ext cx="14101857" cy="4003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07"/>
              </a:lnSpc>
            </a:pPr>
            <a:r>
              <a:rPr lang="en-US" b="true" sz="11505">
                <a:solidFill>
                  <a:srgbClr val="3F3D3E"/>
                </a:solidFill>
                <a:latin typeface="Garet Bold"/>
                <a:ea typeface="Garet Bold"/>
                <a:cs typeface="Garet Bold"/>
                <a:sym typeface="Garet Bold"/>
              </a:rPr>
              <a:t>SIMPLELANG COMPILER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062982" y="6380080"/>
            <a:ext cx="10162036" cy="772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56"/>
              </a:lnSpc>
              <a:spcBef>
                <a:spcPct val="0"/>
              </a:spcBef>
            </a:pPr>
            <a:r>
              <a:rPr lang="en-US" sz="44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By Parth Chavda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91338" y="8215208"/>
            <a:ext cx="4305324" cy="52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6"/>
              </a:lnSpc>
              <a:spcBef>
                <a:spcPct val="0"/>
              </a:spcBef>
            </a:pPr>
            <a:r>
              <a:rPr lang="en-US" sz="3068">
                <a:solidFill>
                  <a:srgbClr val="E9E9E9"/>
                </a:solidFill>
                <a:latin typeface="Garet"/>
                <a:ea typeface="Garet"/>
                <a:cs typeface="Garet"/>
                <a:sym typeface="Garet"/>
              </a:rPr>
              <a:t>reallygreatsite.com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41415" y="2567666"/>
            <a:ext cx="9205169" cy="1392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CONCLUSION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443857" y="4575725"/>
            <a:ext cx="11400286" cy="2307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6"/>
              </a:lnSpc>
              <a:spcBef>
                <a:spcPct val="0"/>
              </a:spcBef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 project successfully demonstrates a working compiler pipeline, covering tokenization, parsing, semantic analysis, and code generation for a simple programming language.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09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68325" y="4041844"/>
            <a:ext cx="12951349" cy="1974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07"/>
              </a:lnSpc>
            </a:pPr>
            <a:r>
              <a:rPr lang="en-US" b="true" sz="11505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10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41415" y="2567666"/>
            <a:ext cx="9205169" cy="1392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Garet Bold"/>
                <a:ea typeface="Garet Bold"/>
                <a:cs typeface="Garet Bold"/>
                <a:sym typeface="Garet Bold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21514" y="4097138"/>
            <a:ext cx="14788464" cy="4050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SimpleLang is a tiny high-level language designed to run on an 8-bit CPU.</a:t>
            </a:r>
          </a:p>
          <a:p>
            <a:pPr algn="ctr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 The compiler I built takes a SimpleLang program and processes it through a complete pipeline—lexing, parsing, semantic checking, and finally generating code for the target CPU.</a:t>
            </a:r>
          </a:p>
          <a:p>
            <a:pPr algn="ctr">
              <a:lnSpc>
                <a:spcPts val="4576"/>
              </a:lnSpc>
              <a:spcBef>
                <a:spcPct val="0"/>
              </a:spcBef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 aim of the project is to show how a real compiler works internally, but in a simplified and easy-to-understand form.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41415" y="2567666"/>
            <a:ext cx="9205169" cy="1392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Garet Bold"/>
                <a:ea typeface="Garet Bold"/>
                <a:cs typeface="Garet Bold"/>
                <a:sym typeface="Garet Bold"/>
              </a:rPr>
              <a:t>ARCHITECTURE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390966" y="4097138"/>
            <a:ext cx="13346539" cy="463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b="true" sz="3268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Lexer </a:t>
            </a: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– Breaks the input into meaningful tokens.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b="true" sz="3268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Parser</a:t>
            </a: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 – Builds a structured parse tree using recursive-descent parsing.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b="true" sz="3268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Semantic Analyzer</a:t>
            </a: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 – Validates the meaning of the program using a symbol table and scopes.</a:t>
            </a:r>
          </a:p>
          <a:p>
            <a:pPr algn="l" marL="705747" indent="-352873" lvl="1">
              <a:lnSpc>
                <a:spcPts val="4576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268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Code Generator</a:t>
            </a: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 – Produces assembly-like instructions for the custom 8-bit CPU.</a:t>
            </a:r>
          </a:p>
          <a:p>
            <a:pPr algn="ctr">
              <a:lnSpc>
                <a:spcPts val="4576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02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41415" y="2567666"/>
            <a:ext cx="9205169" cy="1392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Garet Bold"/>
                <a:ea typeface="Garet Bold"/>
                <a:cs typeface="Garet Bold"/>
                <a:sym typeface="Garet Bold"/>
              </a:rPr>
              <a:t>LEXER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124799" y="4097138"/>
            <a:ext cx="13089457" cy="463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 lexer scans the input character-by-character and groups it into meaningful tokens such as: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Keywords: int, if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Identifiers: variable names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Numbers: integer literals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Symbols: =, +, -,&gt;, {, },(,),&lt;=,&gt;=,&lt;,!=,==</a:t>
            </a:r>
          </a:p>
          <a:p>
            <a:pPr algn="ctr">
              <a:lnSpc>
                <a:spcPts val="4576"/>
              </a:lnSpc>
              <a:spcBef>
                <a:spcPct val="0"/>
              </a:spcBef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It also ignores whitespace and validates token patterns.</a:t>
            </a:r>
          </a:p>
          <a:p>
            <a:pPr algn="ctr">
              <a:lnSpc>
                <a:spcPts val="4576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41415" y="1483557"/>
            <a:ext cx="9205169" cy="1392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Garet Bold"/>
                <a:ea typeface="Garet Bold"/>
                <a:cs typeface="Garet Bold"/>
                <a:sym typeface="Garet Bold"/>
              </a:rPr>
              <a:t>PARSER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48044" y="2867087"/>
            <a:ext cx="15852561" cy="6374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 parser uses a recursive-descent approach to match tokens against grammar rules.</a:t>
            </a:r>
          </a:p>
          <a:p>
            <a:pPr algn="l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Core grammar elements: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Declarations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Assignments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Expressions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Conditions (if)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Blocks { … }</a:t>
            </a:r>
          </a:p>
          <a:p>
            <a:pPr algn="l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 parser builds an Abstract Syntax Tree (AST) reflecting the structure of the program.</a:t>
            </a:r>
          </a:p>
          <a:p>
            <a:pPr algn="ctr">
              <a:lnSpc>
                <a:spcPts val="4576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04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3582788"/>
            <a:ext cx="6150857" cy="5295245"/>
            <a:chOff x="0" y="0"/>
            <a:chExt cx="893861" cy="76952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93861" cy="769521"/>
            </a:xfrm>
            <a:custGeom>
              <a:avLst/>
              <a:gdLst/>
              <a:ahLst/>
              <a:cxnLst/>
              <a:rect r="r" b="b" t="t" l="l"/>
              <a:pathLst>
                <a:path h="769521" w="893861">
                  <a:moveTo>
                    <a:pt x="0" y="0"/>
                  </a:moveTo>
                  <a:lnTo>
                    <a:pt x="893861" y="0"/>
                  </a:lnTo>
                  <a:lnTo>
                    <a:pt x="893861" y="769521"/>
                  </a:lnTo>
                  <a:lnTo>
                    <a:pt x="0" y="769521"/>
                  </a:lnTo>
                  <a:close/>
                </a:path>
              </a:pathLst>
            </a:custGeom>
            <a:blipFill>
              <a:blip r:embed="rId4"/>
              <a:stretch>
                <a:fillRect l="0" t="-1097" r="0" b="-1097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3600195" y="1609271"/>
            <a:ext cx="11087611" cy="1392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Garet Bold"/>
                <a:ea typeface="Garet Bold"/>
                <a:cs typeface="Garet Bold"/>
                <a:sym typeface="Garet Bold"/>
              </a:rPr>
              <a:t>SAMPLE PARSE TREE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05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21514" y="3516113"/>
            <a:ext cx="6994721" cy="5305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1"/>
              </a:lnSpc>
              <a:spcBef>
                <a:spcPct val="0"/>
              </a:spcBef>
            </a:pPr>
            <a:r>
              <a:rPr lang="en-US" sz="375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STR</a:t>
            </a:r>
            <a:r>
              <a:rPr lang="en-US" sz="375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UCT PARSERNODE{</a:t>
            </a:r>
          </a:p>
          <a:p>
            <a:pPr algn="ctr">
              <a:lnSpc>
                <a:spcPts val="5251"/>
              </a:lnSpc>
              <a:spcBef>
                <a:spcPct val="0"/>
              </a:spcBef>
            </a:pPr>
            <a:r>
              <a:rPr lang="en-US" sz="375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 NODETYPE TYPE;</a:t>
            </a:r>
          </a:p>
          <a:p>
            <a:pPr algn="ctr">
              <a:lnSpc>
                <a:spcPts val="5251"/>
              </a:lnSpc>
              <a:spcBef>
                <a:spcPct val="0"/>
              </a:spcBef>
            </a:pPr>
            <a:r>
              <a:rPr lang="en-US" sz="375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 TOKEN TOKEN;</a:t>
            </a:r>
          </a:p>
          <a:p>
            <a:pPr algn="ctr">
              <a:lnSpc>
                <a:spcPts val="5251"/>
              </a:lnSpc>
              <a:spcBef>
                <a:spcPct val="0"/>
              </a:spcBef>
            </a:pPr>
            <a:r>
              <a:rPr lang="en-US" sz="375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 PARSERNODE **CHILDREN;</a:t>
            </a:r>
          </a:p>
          <a:p>
            <a:pPr algn="ctr">
              <a:lnSpc>
                <a:spcPts val="5251"/>
              </a:lnSpc>
              <a:spcBef>
                <a:spcPct val="0"/>
              </a:spcBef>
            </a:pPr>
            <a:r>
              <a:rPr lang="en-US" sz="375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 INT CHILD_COUNT;</a:t>
            </a:r>
          </a:p>
          <a:p>
            <a:pPr algn="ctr">
              <a:lnSpc>
                <a:spcPts val="5251"/>
              </a:lnSpc>
              <a:spcBef>
                <a:spcPct val="0"/>
              </a:spcBef>
            </a:pPr>
            <a:r>
              <a:rPr lang="en-US" sz="375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 INT CHILD_CAPACITY;</a:t>
            </a:r>
          </a:p>
          <a:p>
            <a:pPr algn="ctr">
              <a:lnSpc>
                <a:spcPts val="5251"/>
              </a:lnSpc>
              <a:spcBef>
                <a:spcPct val="0"/>
              </a:spcBef>
            </a:pPr>
            <a:r>
              <a:rPr lang="en-US" sz="375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};</a:t>
            </a:r>
          </a:p>
          <a:p>
            <a:pPr algn="ctr">
              <a:lnSpc>
                <a:spcPts val="525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08760" y="1738116"/>
            <a:ext cx="11470480" cy="1392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SEMANTIC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443857" y="4097138"/>
            <a:ext cx="11400286" cy="463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Maintains a symbol table for variables.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Supports nested scopes (e.g., inside if blocks).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Validates:</a:t>
            </a:r>
          </a:p>
          <a:p>
            <a:pPr algn="l" marL="1411494" indent="-470498" lvl="2">
              <a:lnSpc>
                <a:spcPts val="4576"/>
              </a:lnSpc>
              <a:buFont typeface="Arial"/>
              <a:buChar char="⚬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Duplicate declarations</a:t>
            </a:r>
          </a:p>
          <a:p>
            <a:pPr algn="l" marL="1411494" indent="-470498" lvl="2">
              <a:lnSpc>
                <a:spcPts val="4576"/>
              </a:lnSpc>
              <a:buFont typeface="Arial"/>
              <a:buChar char="⚬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Undeclared variables</a:t>
            </a:r>
          </a:p>
          <a:p>
            <a:pPr algn="l" marL="1411494" indent="-470498" lvl="2">
              <a:lnSpc>
                <a:spcPts val="4576"/>
              </a:lnSpc>
              <a:buFont typeface="Arial"/>
              <a:buChar char="⚬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Type mismatch in expressions</a:t>
            </a:r>
          </a:p>
          <a:p>
            <a:pPr algn="l" marL="1411494" indent="-470498" lvl="2">
              <a:lnSpc>
                <a:spcPts val="4576"/>
              </a:lnSpc>
              <a:buFont typeface="Arial"/>
              <a:buChar char="⚬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Invalid conditions</a:t>
            </a:r>
          </a:p>
          <a:p>
            <a:pPr algn="ctr">
              <a:lnSpc>
                <a:spcPts val="4576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06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3719163" y="2670369"/>
            <a:ext cx="11672841" cy="6207663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4267025" y="1100000"/>
            <a:ext cx="10577118" cy="1392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DEMONSTRATION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07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41415" y="2567666"/>
            <a:ext cx="9205169" cy="1392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LIMITATIONS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443857" y="4448102"/>
            <a:ext cx="11400286" cy="2888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Limited data types (int and bool)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No loops (while, for)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No functions or parameters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No operator precedence beyond basic rule</a:t>
            </a:r>
          </a:p>
          <a:p>
            <a:pPr algn="ctr">
              <a:lnSpc>
                <a:spcPts val="4576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DAG5PQuArvk</dc:identifier>
  <dcterms:modified xsi:type="dcterms:W3CDTF">2011-08-01T06:04:30Z</dcterms:modified>
  <cp:revision>1</cp:revision>
  <dc:title>Simple LAng Compiler</dc:title>
</cp:coreProperties>
</file>

<file path=docProps/thumbnail.jpeg>
</file>